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79" r:id="rId7"/>
    <p:sldId id="280" r:id="rId8"/>
    <p:sldId id="263" r:id="rId9"/>
    <p:sldId id="281" r:id="rId10"/>
    <p:sldId id="282" r:id="rId11"/>
    <p:sldId id="261" r:id="rId12"/>
    <p:sldId id="262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3" r:id="rId22"/>
    <p:sldId id="272" r:id="rId23"/>
    <p:sldId id="274" r:id="rId24"/>
    <p:sldId id="275" r:id="rId25"/>
    <p:sldId id="276" r:id="rId26"/>
    <p:sldId id="277" r:id="rId27"/>
    <p:sldId id="27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94CC3-3DB0-497A-832B-415EB5C4A71F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9BE87-AE81-49DC-BAD5-06144E4EE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9BE87-AE81-49DC-BAD5-06144E4EE33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9BE87-AE81-49DC-BAD5-06144E4EE33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9BE87-AE81-49DC-BAD5-06144E4EE33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9BE87-AE81-49DC-BAD5-06144E4EE33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9BE87-AE81-49DC-BAD5-06144E4EE33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9BE87-AE81-49DC-BAD5-06144E4EE33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9BE87-AE81-49DC-BAD5-06144E4EE33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9BE87-AE81-49DC-BAD5-06144E4EE33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9BE87-AE81-49DC-BAD5-06144E4EE33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9BE87-AE81-49DC-BAD5-06144E4EE33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9BE87-AE81-49DC-BAD5-06144E4EE33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9BE87-AE81-49DC-BAD5-06144E4EE33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9BE87-AE81-49DC-BAD5-06144E4EE33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9BE87-AE81-49DC-BAD5-06144E4EE33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9BE87-AE81-49DC-BAD5-06144E4EE33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9BE87-AE81-49DC-BAD5-06144E4EE33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9BE87-AE81-49DC-BAD5-06144E4EE33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9BE87-AE81-49DC-BAD5-06144E4EE33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9BE87-AE81-49DC-BAD5-06144E4EE33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9BE87-AE81-49DC-BAD5-06144E4EE33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9BE87-AE81-49DC-BAD5-06144E4EE33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9BE87-AE81-49DC-BAD5-06144E4EE33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9BE87-AE81-49DC-BAD5-06144E4EE334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9BE87-AE81-49DC-BAD5-06144E4EE33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9BE87-AE81-49DC-BAD5-06144E4EE33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9BE87-AE81-49DC-BAD5-06144E4EE334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9BE87-AE81-49DC-BAD5-06144E4EE33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396B5-A6F9-40F8-91F8-1793F985FDFE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B028-BE57-422A-93C7-F13DE8D90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396B5-A6F9-40F8-91F8-1793F985FDFE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B028-BE57-422A-93C7-F13DE8D90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396B5-A6F9-40F8-91F8-1793F985FDFE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B028-BE57-422A-93C7-F13DE8D90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396B5-A6F9-40F8-91F8-1793F985FDFE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B028-BE57-422A-93C7-F13DE8D90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396B5-A6F9-40F8-91F8-1793F985FDFE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B028-BE57-422A-93C7-F13DE8D90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396B5-A6F9-40F8-91F8-1793F985FDFE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B028-BE57-422A-93C7-F13DE8D90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396B5-A6F9-40F8-91F8-1793F985FDFE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B028-BE57-422A-93C7-F13DE8D90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396B5-A6F9-40F8-91F8-1793F985FDFE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B028-BE57-422A-93C7-F13DE8D90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396B5-A6F9-40F8-91F8-1793F985FDFE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B028-BE57-422A-93C7-F13DE8D90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396B5-A6F9-40F8-91F8-1793F985FDFE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B028-BE57-422A-93C7-F13DE8D90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396B5-A6F9-40F8-91F8-1793F985FDFE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B3B028-BE57-422A-93C7-F13DE8D90A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9396B5-A6F9-40F8-91F8-1793F985FDFE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B3B028-BE57-422A-93C7-F13DE8D90A5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Digestive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Rectum</a:t>
            </a:r>
            <a:r>
              <a:rPr lang="en-US" dirty="0" smtClean="0"/>
              <a:t> – stores feces</a:t>
            </a:r>
          </a:p>
          <a:p>
            <a:r>
              <a:rPr lang="en-US" sz="3200" dirty="0" smtClean="0"/>
              <a:t>Anal canal </a:t>
            </a:r>
            <a:r>
              <a:rPr lang="en-US" dirty="0" smtClean="0"/>
              <a:t>–composed of skeletal and smooth muscle act like purse strings to open and close the anus</a:t>
            </a:r>
          </a:p>
          <a:p>
            <a:r>
              <a:rPr lang="en-US" sz="3200" dirty="0" smtClean="0"/>
              <a:t>Anus- </a:t>
            </a:r>
            <a:r>
              <a:rPr lang="en-US" sz="2800" dirty="0" smtClean="0"/>
              <a:t>opening to exterior to release waste.</a:t>
            </a:r>
            <a:endParaRPr lang="en-US" sz="3200" dirty="0" smtClean="0"/>
          </a:p>
          <a:p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Accessory Organs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Liver </a:t>
            </a:r>
          </a:p>
          <a:p>
            <a:pPr lvl="1"/>
            <a:r>
              <a:rPr lang="en-US" dirty="0" smtClean="0"/>
              <a:t>Makes bile that helps in fat digestion</a:t>
            </a:r>
          </a:p>
          <a:p>
            <a:pPr lvl="1"/>
            <a:r>
              <a:rPr lang="en-US" dirty="0" smtClean="0"/>
              <a:t>Gall bladder – stores bile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Pancreas</a:t>
            </a:r>
            <a:endParaRPr lang="en-US" dirty="0" smtClean="0"/>
          </a:p>
          <a:p>
            <a:pPr lvl="1"/>
            <a:r>
              <a:rPr lang="en-US" dirty="0" smtClean="0"/>
              <a:t>Makes enzymes that digest proteins, </a:t>
            </a:r>
            <a:r>
              <a:rPr lang="en-US" dirty="0" err="1" smtClean="0"/>
              <a:t>carbs</a:t>
            </a:r>
            <a:r>
              <a:rPr lang="en-US" dirty="0" smtClean="0"/>
              <a:t> and fat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of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Mouth</a:t>
            </a:r>
            <a:r>
              <a:rPr lang="en-US" dirty="0" err="1" smtClean="0">
                <a:sym typeface="Wingdings" pitchFamily="2" charset="2"/>
              </a:rPr>
              <a:t>pharynx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esophagusstomachsmall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intestinelarge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intestinerectumanal</a:t>
            </a:r>
            <a:r>
              <a:rPr lang="en-US" dirty="0" smtClean="0">
                <a:sym typeface="Wingdings" pitchFamily="2" charset="2"/>
              </a:rPr>
              <a:t> canal  anus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Nutrition and Metabolism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Nutrient </a:t>
            </a:r>
          </a:p>
          <a:p>
            <a:pPr lvl="1"/>
            <a:r>
              <a:rPr lang="en-US" dirty="0" smtClean="0"/>
              <a:t>A substance in food that is used by the body to promote normal growth, maintenance and repair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ATP</a:t>
            </a:r>
          </a:p>
          <a:p>
            <a:pPr lvl="1"/>
            <a:r>
              <a:rPr lang="en-US" dirty="0" smtClean="0"/>
              <a:t>Chemical energy needed by cells to do their activities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Major Nutrients</a:t>
            </a:r>
          </a:p>
          <a:p>
            <a:pPr lvl="1"/>
            <a:r>
              <a:rPr lang="en-US" dirty="0" smtClean="0"/>
              <a:t>Carbohydrates</a:t>
            </a:r>
          </a:p>
          <a:p>
            <a:pPr lvl="1"/>
            <a:r>
              <a:rPr lang="en-US" dirty="0" smtClean="0"/>
              <a:t>Lipids</a:t>
            </a:r>
          </a:p>
          <a:p>
            <a:pPr lvl="1"/>
            <a:r>
              <a:rPr lang="en-US" dirty="0" smtClean="0"/>
              <a:t>Proteins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Nutrition and Metabolism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nutrients</a:t>
            </a:r>
          </a:p>
          <a:p>
            <a:pPr lvl="1"/>
            <a:r>
              <a:rPr lang="en-US" dirty="0" smtClean="0"/>
              <a:t>Needed in minute (small) amounts but still very important</a:t>
            </a:r>
          </a:p>
          <a:p>
            <a:pPr lvl="2"/>
            <a:r>
              <a:rPr lang="en-US" dirty="0" smtClean="0"/>
              <a:t>Vitamins</a:t>
            </a:r>
          </a:p>
          <a:p>
            <a:pPr lvl="2"/>
            <a:r>
              <a:rPr lang="en-US" dirty="0" smtClean="0"/>
              <a:t>Minerals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Carbohydrates – sugars and starches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Made of </a:t>
            </a:r>
            <a:r>
              <a:rPr lang="en-US" u="sng" dirty="0" smtClean="0"/>
              <a:t>carbon, hydrogen and oxygen</a:t>
            </a:r>
            <a:endParaRPr lang="en-US" dirty="0" smtClean="0"/>
          </a:p>
          <a:p>
            <a:r>
              <a:rPr lang="en-US" dirty="0" smtClean="0"/>
              <a:t>Almost all come from </a:t>
            </a:r>
            <a:r>
              <a:rPr lang="en-US" u="sng" dirty="0" smtClean="0"/>
              <a:t>plants</a:t>
            </a:r>
            <a:r>
              <a:rPr lang="en-US" dirty="0" smtClean="0"/>
              <a:t> except </a:t>
            </a:r>
            <a:r>
              <a:rPr lang="en-US" u="sng" dirty="0" smtClean="0"/>
              <a:t>lactose</a:t>
            </a:r>
            <a:r>
              <a:rPr lang="en-US" dirty="0" smtClean="0"/>
              <a:t> and </a:t>
            </a:r>
            <a:r>
              <a:rPr lang="en-US" u="sng" dirty="0" smtClean="0"/>
              <a:t>glycogen</a:t>
            </a:r>
            <a:endParaRPr lang="en-US" dirty="0" smtClean="0"/>
          </a:p>
          <a:p>
            <a:r>
              <a:rPr lang="en-US" dirty="0" smtClean="0"/>
              <a:t>Broken down to make </a:t>
            </a:r>
            <a:r>
              <a:rPr lang="en-US" u="sng" dirty="0" smtClean="0"/>
              <a:t>ATP</a:t>
            </a:r>
            <a:r>
              <a:rPr lang="en-US" dirty="0" smtClean="0"/>
              <a:t> through the process of </a:t>
            </a:r>
            <a:r>
              <a:rPr lang="en-US" u="sng" dirty="0" smtClean="0"/>
              <a:t>cellular respiration</a:t>
            </a:r>
            <a:r>
              <a:rPr lang="en-US" dirty="0" smtClean="0"/>
              <a:t> (in mitochondria)</a:t>
            </a:r>
          </a:p>
          <a:p>
            <a:r>
              <a:rPr lang="en-US" dirty="0" smtClean="0"/>
              <a:t>Excess stored as </a:t>
            </a:r>
            <a:r>
              <a:rPr lang="en-US" u="sng" dirty="0" smtClean="0"/>
              <a:t>fat</a:t>
            </a:r>
            <a:r>
              <a:rPr lang="en-US" dirty="0" smtClean="0"/>
              <a:t> or </a:t>
            </a:r>
            <a:r>
              <a:rPr lang="en-US" u="sng" dirty="0" smtClean="0"/>
              <a:t>glycogen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Monosaccharides</a:t>
            </a:r>
            <a:r>
              <a:rPr lang="en-US" dirty="0" smtClean="0"/>
              <a:t> – single sugars</a:t>
            </a:r>
          </a:p>
          <a:p>
            <a:pPr lvl="1"/>
            <a:r>
              <a:rPr lang="en-US" dirty="0" smtClean="0"/>
              <a:t>Examples – glucose and fructose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Disaccharides – double sugars</a:t>
            </a:r>
          </a:p>
          <a:p>
            <a:pPr lvl="1"/>
            <a:r>
              <a:rPr lang="en-US" dirty="0" smtClean="0"/>
              <a:t>Examples – sucrose (table sugar), lactose, maltose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Polysaccharides – many sugars – good for storage</a:t>
            </a:r>
          </a:p>
          <a:p>
            <a:pPr lvl="1"/>
            <a:r>
              <a:rPr lang="en-US" dirty="0" smtClean="0"/>
              <a:t>Examples – starch (plants store sugar this way), glycogen (animals store sugar this way)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Lipids - fats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Made of </a:t>
            </a:r>
            <a:r>
              <a:rPr lang="en-US" u="sng" dirty="0" smtClean="0"/>
              <a:t>glycerol</a:t>
            </a:r>
            <a:r>
              <a:rPr lang="en-US" dirty="0" smtClean="0"/>
              <a:t> and </a:t>
            </a:r>
            <a:r>
              <a:rPr lang="en-US" u="sng" dirty="0" smtClean="0"/>
              <a:t>fatty acids</a:t>
            </a:r>
            <a:endParaRPr lang="en-US" dirty="0" smtClean="0"/>
          </a:p>
          <a:p>
            <a:r>
              <a:rPr lang="en-US" dirty="0" smtClean="0"/>
              <a:t>Most abundant source of usable </a:t>
            </a:r>
            <a:r>
              <a:rPr lang="en-US" u="sng" dirty="0" smtClean="0"/>
              <a:t>energy</a:t>
            </a:r>
          </a:p>
          <a:p>
            <a:r>
              <a:rPr lang="en-US" dirty="0" smtClean="0"/>
              <a:t>Used for</a:t>
            </a:r>
          </a:p>
          <a:p>
            <a:pPr lvl="1"/>
            <a:r>
              <a:rPr lang="en-US" dirty="0" smtClean="0"/>
              <a:t>Insulation, protection</a:t>
            </a:r>
          </a:p>
          <a:p>
            <a:pPr lvl="1"/>
            <a:r>
              <a:rPr lang="en-US" dirty="0" smtClean="0"/>
              <a:t>Build cell </a:t>
            </a:r>
            <a:r>
              <a:rPr lang="en-US" dirty="0" smtClean="0"/>
              <a:t>membranes</a:t>
            </a:r>
            <a:endParaRPr lang="en-US" dirty="0" smtClean="0"/>
          </a:p>
          <a:p>
            <a:pPr lvl="1"/>
            <a:r>
              <a:rPr lang="en-US" dirty="0" smtClean="0"/>
              <a:t>Fuel to make ATP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Broken down in the </a:t>
            </a:r>
            <a:r>
              <a:rPr lang="en-US" u="sng" dirty="0" smtClean="0"/>
              <a:t>liver</a:t>
            </a:r>
            <a:r>
              <a:rPr lang="en-US" dirty="0" smtClean="0"/>
              <a:t> (use bile)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Lipids - fats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Saturated fats – all single bonds – most from animals</a:t>
            </a:r>
          </a:p>
          <a:p>
            <a:pPr lvl="1"/>
            <a:r>
              <a:rPr lang="en-US" dirty="0" smtClean="0"/>
              <a:t>Examples – meat, dairy, some plants (coconut)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Unsaturated fats – some double or triple bonds</a:t>
            </a:r>
          </a:p>
          <a:p>
            <a:pPr lvl="1"/>
            <a:r>
              <a:rPr lang="en-US" dirty="0" smtClean="0"/>
              <a:t>Example – seeds, nuts, vegetable oils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Cholesterol – steroid – found in cell membranes</a:t>
            </a:r>
          </a:p>
          <a:p>
            <a:pPr lvl="1"/>
            <a:r>
              <a:rPr lang="en-US" dirty="0" smtClean="0"/>
              <a:t>Example – animal products – meat, eggs, cheese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50% of organic material in body</a:t>
            </a:r>
          </a:p>
          <a:p>
            <a:r>
              <a:rPr lang="en-US" dirty="0" smtClean="0"/>
              <a:t>Made of </a:t>
            </a:r>
            <a:r>
              <a:rPr lang="en-US" u="sng" dirty="0" smtClean="0"/>
              <a:t>amino acids</a:t>
            </a:r>
            <a:endParaRPr lang="en-US" dirty="0" smtClean="0"/>
          </a:p>
          <a:p>
            <a:r>
              <a:rPr lang="en-US" dirty="0" smtClean="0"/>
              <a:t>Essential amino acids come only from the diet</a:t>
            </a:r>
          </a:p>
          <a:p>
            <a:r>
              <a:rPr lang="en-US" dirty="0" smtClean="0"/>
              <a:t>Used for</a:t>
            </a:r>
          </a:p>
          <a:p>
            <a:pPr lvl="1"/>
            <a:r>
              <a:rPr lang="en-US" dirty="0" smtClean="0"/>
              <a:t>Collagen – bones, cartilage, tendons</a:t>
            </a:r>
          </a:p>
          <a:p>
            <a:pPr lvl="1"/>
            <a:r>
              <a:rPr lang="en-US" dirty="0" smtClean="0"/>
              <a:t>Keratin – hair, nails (waterproofing)</a:t>
            </a:r>
          </a:p>
          <a:p>
            <a:pPr lvl="1"/>
            <a:r>
              <a:rPr lang="en-US" dirty="0" smtClean="0"/>
              <a:t>Antibodies – immunity</a:t>
            </a:r>
          </a:p>
          <a:p>
            <a:pPr lvl="1"/>
            <a:r>
              <a:rPr lang="en-US" dirty="0" smtClean="0"/>
              <a:t>Hormones – growth and development</a:t>
            </a:r>
          </a:p>
          <a:p>
            <a:pPr lvl="1"/>
            <a:r>
              <a:rPr lang="en-US" dirty="0" smtClean="0"/>
              <a:t>Enzymes – regulate chemical reactions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389120"/>
          </a:xfrm>
        </p:spPr>
        <p:txBody>
          <a:bodyPr/>
          <a:lstStyle/>
          <a:p>
            <a:r>
              <a:rPr lang="en-US" dirty="0" smtClean="0"/>
              <a:t>1.  Ingestion </a:t>
            </a:r>
          </a:p>
          <a:p>
            <a:pPr lvl="1"/>
            <a:r>
              <a:rPr lang="en-US" dirty="0" smtClean="0"/>
              <a:t>Food enters mouth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2. Propulsion </a:t>
            </a:r>
          </a:p>
          <a:p>
            <a:pPr lvl="1"/>
            <a:r>
              <a:rPr lang="en-US" dirty="0" smtClean="0"/>
              <a:t>Food moves from one organ to next</a:t>
            </a:r>
          </a:p>
          <a:p>
            <a:pPr lvl="2"/>
            <a:r>
              <a:rPr lang="en-US" dirty="0" smtClean="0"/>
              <a:t>Swallowing</a:t>
            </a:r>
          </a:p>
          <a:p>
            <a:pPr lvl="2"/>
            <a:r>
              <a:rPr lang="en-US" dirty="0" smtClean="0"/>
              <a:t>Peristalsis – involuntary muscle contraction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Vitamins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Organic nutrients that the body needs in small amounts</a:t>
            </a:r>
          </a:p>
          <a:p>
            <a:r>
              <a:rPr lang="en-US" dirty="0" smtClean="0"/>
              <a:t>Obtained through a </a:t>
            </a:r>
            <a:r>
              <a:rPr lang="en-US" u="sng" dirty="0" smtClean="0"/>
              <a:t>balanced diet</a:t>
            </a:r>
          </a:p>
          <a:p>
            <a:r>
              <a:rPr lang="en-US" dirty="0" smtClean="0"/>
              <a:t>Used for many things in body (see pgs 543-544)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– healthy eyes, skin and bones</a:t>
            </a:r>
          </a:p>
          <a:p>
            <a:r>
              <a:rPr lang="en-US" dirty="0" smtClean="0"/>
              <a:t>D – absorption of calcium and phosphorus (bones and teeth</a:t>
            </a:r>
          </a:p>
          <a:p>
            <a:r>
              <a:rPr lang="en-US" dirty="0" smtClean="0"/>
              <a:t>E – prevents cell membrane damage</a:t>
            </a:r>
          </a:p>
          <a:p>
            <a:r>
              <a:rPr lang="en-US" dirty="0" smtClean="0"/>
              <a:t>K – helps make certain proteins, especially blood clotting</a:t>
            </a:r>
          </a:p>
          <a:p>
            <a:r>
              <a:rPr lang="en-US" dirty="0" smtClean="0"/>
              <a:t>B1, Riboflavin, Niacin – help in metabolism</a:t>
            </a:r>
          </a:p>
          <a:p>
            <a:r>
              <a:rPr lang="en-US" dirty="0" smtClean="0"/>
              <a:t>B12/</a:t>
            </a:r>
            <a:r>
              <a:rPr lang="en-US" dirty="0" err="1" smtClean="0"/>
              <a:t>Folate</a:t>
            </a:r>
            <a:r>
              <a:rPr lang="en-US" dirty="0" smtClean="0"/>
              <a:t> – help in making DNA and RNA – important for early pregnancy</a:t>
            </a:r>
          </a:p>
          <a:p>
            <a:r>
              <a:rPr lang="en-US" dirty="0" smtClean="0"/>
              <a:t>C – makes collagen, helps in detoxification, helps absorb iron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Inorganic substances that the body needs in small amounts</a:t>
            </a:r>
          </a:p>
          <a:p>
            <a:r>
              <a:rPr lang="en-US" dirty="0" smtClean="0"/>
              <a:t>Calcium – strong bones, teeth, blood clotting, muscles movement, nerve signals</a:t>
            </a:r>
          </a:p>
          <a:p>
            <a:r>
              <a:rPr lang="en-US" dirty="0" smtClean="0"/>
              <a:t>Phosphorus – bone and teeth</a:t>
            </a:r>
          </a:p>
          <a:p>
            <a:r>
              <a:rPr lang="en-US" dirty="0" smtClean="0"/>
              <a:t>Sulfur – part of tendons, cartilage, proteins</a:t>
            </a:r>
          </a:p>
          <a:p>
            <a:r>
              <a:rPr lang="en-US" dirty="0" smtClean="0"/>
              <a:t>Sodium /potassium– nerve impulses, muscle contraction</a:t>
            </a:r>
          </a:p>
          <a:p>
            <a:r>
              <a:rPr lang="en-US" dirty="0" smtClean="0"/>
              <a:t>Iron – helps make hemoglobin</a:t>
            </a:r>
          </a:p>
          <a:p>
            <a:r>
              <a:rPr lang="en-US" dirty="0" smtClean="0"/>
              <a:t>Iodine – helps thyroid work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chemical reactions necessary to maintain life</a:t>
            </a:r>
          </a:p>
          <a:p>
            <a:r>
              <a:rPr lang="en-US" dirty="0" smtClean="0"/>
              <a:t>Catabolism – breaking down big substances into smaller substances</a:t>
            </a:r>
          </a:p>
          <a:p>
            <a:r>
              <a:rPr lang="en-US" dirty="0" smtClean="0"/>
              <a:t>Anabolism – building larger molecules from smaller building blocks</a:t>
            </a:r>
          </a:p>
          <a:p>
            <a:r>
              <a:rPr lang="en-US" dirty="0" smtClean="0"/>
              <a:t>Energy intake = total energy output (heat + work +storage)</a:t>
            </a:r>
          </a:p>
          <a:p>
            <a:r>
              <a:rPr lang="en-US" dirty="0" smtClean="0"/>
              <a:t>If energy intake and energy outflow are balanced, weight remains </a:t>
            </a:r>
            <a:r>
              <a:rPr lang="en-US" u="sng" dirty="0" smtClean="0"/>
              <a:t>stable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BMR – basal metabolic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Amount of energy used by the body at rest</a:t>
            </a:r>
          </a:p>
          <a:p>
            <a:r>
              <a:rPr lang="en-US" dirty="0" smtClean="0"/>
              <a:t>Used for essential activities – breathing, eating, heartbeat, kidney </a:t>
            </a:r>
            <a:r>
              <a:rPr lang="en-US" dirty="0" err="1" smtClean="0"/>
              <a:t>funct</a:t>
            </a:r>
            <a:r>
              <a:rPr lang="en-US" dirty="0" smtClean="0"/>
              <a:t>. Etc</a:t>
            </a:r>
          </a:p>
          <a:p>
            <a:r>
              <a:rPr lang="en-US" dirty="0" smtClean="0"/>
              <a:t>Affected by</a:t>
            </a:r>
          </a:p>
          <a:p>
            <a:pPr lvl="1"/>
            <a:r>
              <a:rPr lang="en-US" dirty="0" smtClean="0"/>
              <a:t>-surface area – large surface area in relation to volume = </a:t>
            </a:r>
            <a:r>
              <a:rPr lang="en-US" u="sng" dirty="0" smtClean="0"/>
              <a:t>increased</a:t>
            </a:r>
            <a:r>
              <a:rPr lang="en-US" dirty="0" smtClean="0"/>
              <a:t> BMR (thin people)</a:t>
            </a:r>
          </a:p>
          <a:p>
            <a:pPr lvl="1"/>
            <a:r>
              <a:rPr lang="en-US" dirty="0" smtClean="0"/>
              <a:t>Gender – BMR is </a:t>
            </a:r>
            <a:r>
              <a:rPr lang="en-US" u="sng" dirty="0" smtClean="0"/>
              <a:t>higher</a:t>
            </a:r>
            <a:r>
              <a:rPr lang="en-US" dirty="0" smtClean="0"/>
              <a:t> in males than females</a:t>
            </a:r>
          </a:p>
          <a:p>
            <a:pPr lvl="1"/>
            <a:r>
              <a:rPr lang="en-US" dirty="0" err="1" smtClean="0"/>
              <a:t>Thyroxine</a:t>
            </a:r>
            <a:r>
              <a:rPr lang="en-US" dirty="0" smtClean="0"/>
              <a:t> production</a:t>
            </a:r>
          </a:p>
          <a:p>
            <a:pPr lvl="2"/>
            <a:r>
              <a:rPr lang="en-US" dirty="0" smtClean="0"/>
              <a:t>Increased </a:t>
            </a:r>
            <a:r>
              <a:rPr lang="en-US" dirty="0" err="1" smtClean="0"/>
              <a:t>thyroxine</a:t>
            </a:r>
            <a:r>
              <a:rPr lang="en-US" dirty="0" smtClean="0"/>
              <a:t> = </a:t>
            </a:r>
            <a:r>
              <a:rPr lang="en-US" u="sng" dirty="0" smtClean="0"/>
              <a:t>higher BMR</a:t>
            </a:r>
          </a:p>
          <a:p>
            <a:pPr lvl="1"/>
            <a:r>
              <a:rPr lang="en-US" dirty="0" smtClean="0"/>
              <a:t>Age – Young growing = </a:t>
            </a:r>
            <a:r>
              <a:rPr lang="en-US" u="sng" dirty="0" smtClean="0"/>
              <a:t>higher</a:t>
            </a:r>
            <a:r>
              <a:rPr lang="en-US" dirty="0" smtClean="0"/>
              <a:t> BMR </a:t>
            </a:r>
          </a:p>
          <a:p>
            <a:pPr lvl="2"/>
            <a:r>
              <a:rPr lang="en-US" dirty="0" smtClean="0"/>
              <a:t>Elderly = </a:t>
            </a:r>
            <a:r>
              <a:rPr lang="en-US" u="sng" dirty="0" smtClean="0"/>
              <a:t>lower</a:t>
            </a:r>
            <a:r>
              <a:rPr lang="en-US" dirty="0" smtClean="0"/>
              <a:t> BMR</a:t>
            </a:r>
          </a:p>
          <a:p>
            <a:pPr lvl="1"/>
            <a:r>
              <a:rPr lang="en-US" dirty="0" smtClean="0"/>
              <a:t>Strong emotions = </a:t>
            </a:r>
            <a:r>
              <a:rPr lang="en-US" u="sng" dirty="0" smtClean="0"/>
              <a:t>higher</a:t>
            </a:r>
            <a:r>
              <a:rPr lang="en-US" dirty="0" smtClean="0"/>
              <a:t> BMR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Metabolic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TMR – total amount of kilocalories the body must consume to fuel ALL ongoing activities (including exercise, digestion, physical activities)</a:t>
            </a:r>
          </a:p>
          <a:p>
            <a:endParaRPr lang="en-US" dirty="0" smtClean="0"/>
          </a:p>
          <a:p>
            <a:r>
              <a:rPr lang="en-US" dirty="0" smtClean="0"/>
              <a:t>If calories eaten = TMR your body maintains </a:t>
            </a:r>
            <a:r>
              <a:rPr lang="en-US" u="sng" dirty="0" smtClean="0"/>
              <a:t>stable weight</a:t>
            </a:r>
          </a:p>
          <a:p>
            <a:r>
              <a:rPr lang="en-US" dirty="0" smtClean="0"/>
              <a:t>If you eat more than your TMR requires – excess calories are stored as </a:t>
            </a:r>
            <a:r>
              <a:rPr lang="en-US" u="sng" dirty="0" smtClean="0"/>
              <a:t>fat</a:t>
            </a:r>
          </a:p>
          <a:p>
            <a:r>
              <a:rPr lang="en-US" dirty="0" smtClean="0"/>
              <a:t>If you eat less than your TMR requires – break down </a:t>
            </a:r>
            <a:r>
              <a:rPr lang="en-US" u="sng" dirty="0" smtClean="0"/>
              <a:t>fat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/>
              <a:t>Determining your BMR/TMR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your weight in pounds</a:t>
            </a:r>
          </a:p>
          <a:p>
            <a:r>
              <a:rPr lang="en-US" dirty="0" smtClean="0"/>
              <a:t>Divide by 2.2 to get weight in kilograms</a:t>
            </a:r>
          </a:p>
          <a:p>
            <a:r>
              <a:rPr lang="en-US" dirty="0" smtClean="0"/>
              <a:t>Multiply by .9 to get calories per hour</a:t>
            </a:r>
          </a:p>
          <a:p>
            <a:r>
              <a:rPr lang="en-US" dirty="0" smtClean="0"/>
              <a:t>Multiple by 24 to get calories per day</a:t>
            </a:r>
          </a:p>
          <a:p>
            <a:endParaRPr lang="en-US" dirty="0" smtClean="0"/>
          </a:p>
          <a:p>
            <a:r>
              <a:rPr lang="en-US" dirty="0" smtClean="0"/>
              <a:t>This number is your BMR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your BMR/TMR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find your TMR – it is based on activity level</a:t>
            </a:r>
          </a:p>
          <a:p>
            <a:r>
              <a:rPr lang="en-US" dirty="0" smtClean="0"/>
              <a:t>If you are sedentary (little or no exercise)</a:t>
            </a:r>
          </a:p>
          <a:p>
            <a:pPr lvl="1"/>
            <a:r>
              <a:rPr lang="en-US" dirty="0" smtClean="0"/>
              <a:t>Multiply your BMR by 0.15 and add this number to your BMR</a:t>
            </a:r>
          </a:p>
          <a:p>
            <a:r>
              <a:rPr lang="en-US" dirty="0" smtClean="0"/>
              <a:t>If you are lightly active (light exercise like walking, most days of week)</a:t>
            </a:r>
          </a:p>
          <a:p>
            <a:pPr lvl="1"/>
            <a:r>
              <a:rPr lang="en-US" dirty="0" smtClean="0"/>
              <a:t>Multiply your BMR by 0.50 and add this number to your BMR</a:t>
            </a:r>
          </a:p>
          <a:p>
            <a:r>
              <a:rPr lang="en-US" dirty="0" smtClean="0"/>
              <a:t>If you are moderately active (vigorous exercise at least 30 min per day)</a:t>
            </a:r>
          </a:p>
          <a:p>
            <a:pPr lvl="1"/>
            <a:r>
              <a:rPr lang="en-US" dirty="0" smtClean="0"/>
              <a:t>Multiply your BMR by 0.70 and add this number to your BMR</a:t>
            </a:r>
          </a:p>
          <a:p>
            <a:r>
              <a:rPr lang="en-US" dirty="0" smtClean="0"/>
              <a:t>If you are very active (vigorous exercise at least 60 min per day)</a:t>
            </a:r>
          </a:p>
          <a:p>
            <a:pPr lvl="1"/>
            <a:r>
              <a:rPr lang="en-US" dirty="0" smtClean="0"/>
              <a:t>Multiply your BMR by 0.80 and add this number to your BMR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 Food Breakdown</a:t>
            </a:r>
          </a:p>
          <a:p>
            <a:pPr lvl="1"/>
            <a:r>
              <a:rPr lang="en-US" dirty="0" smtClean="0"/>
              <a:t>Mechanical – chewing (teeth), churning (stomach)</a:t>
            </a:r>
          </a:p>
          <a:p>
            <a:pPr lvl="1"/>
            <a:r>
              <a:rPr lang="en-US" dirty="0" smtClean="0"/>
              <a:t>Chemical </a:t>
            </a:r>
          </a:p>
          <a:p>
            <a:pPr lvl="2"/>
            <a:r>
              <a:rPr lang="en-US" dirty="0" smtClean="0"/>
              <a:t>Large molecules are broken into smaller building blocks</a:t>
            </a:r>
          </a:p>
          <a:p>
            <a:pPr lvl="3"/>
            <a:r>
              <a:rPr lang="en-US" dirty="0" smtClean="0"/>
              <a:t>Proteins --</a:t>
            </a:r>
            <a:r>
              <a:rPr lang="en-US" dirty="0" smtClean="0">
                <a:sym typeface="Wingdings" pitchFamily="2" charset="2"/>
              </a:rPr>
              <a:t> amino acids</a:t>
            </a:r>
          </a:p>
          <a:p>
            <a:pPr lvl="3"/>
            <a:r>
              <a:rPr lang="en-US" dirty="0" err="1" smtClean="0">
                <a:sym typeface="Wingdings" pitchFamily="2" charset="2"/>
              </a:rPr>
              <a:t>Carbs</a:t>
            </a:r>
            <a:r>
              <a:rPr lang="en-US" dirty="0" smtClean="0">
                <a:sym typeface="Wingdings" pitchFamily="2" charset="2"/>
              </a:rPr>
              <a:t>  simple sugars (</a:t>
            </a:r>
            <a:r>
              <a:rPr lang="en-US" dirty="0" err="1" smtClean="0">
                <a:sym typeface="Wingdings" pitchFamily="2" charset="2"/>
              </a:rPr>
              <a:t>monosaccharides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3"/>
            <a:endParaRPr lang="en-US" dirty="0" smtClean="0">
              <a:sym typeface="Wingdings" pitchFamily="2" charset="2"/>
            </a:endParaRPr>
          </a:p>
          <a:p>
            <a:pPr lvl="3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  Absorption </a:t>
            </a:r>
          </a:p>
          <a:p>
            <a:pPr lvl="1"/>
            <a:r>
              <a:rPr lang="en-US" dirty="0" smtClean="0"/>
              <a:t>Enzymes from liver and pancreas help digest food into useable nutrients</a:t>
            </a:r>
          </a:p>
          <a:p>
            <a:pPr lvl="1"/>
            <a:r>
              <a:rPr lang="en-US" dirty="0" smtClean="0"/>
              <a:t>Nutrients are absorbed into the bloodstream by active and passive transport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5.  Defecation</a:t>
            </a:r>
          </a:p>
          <a:p>
            <a:pPr lvl="1"/>
            <a:r>
              <a:rPr lang="en-US" dirty="0" smtClean="0"/>
              <a:t>Elimination of  useless material or feces from body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Anatomy: Alimentary Canal or Gastrointestinal Tract (GI)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Tongue – helps mix food with saliva and helps in swallowing</a:t>
            </a:r>
          </a:p>
          <a:p>
            <a:r>
              <a:rPr lang="en-US" dirty="0" smtClean="0"/>
              <a:t>Salivary glands – moisten food and begin digestions</a:t>
            </a:r>
          </a:p>
          <a:p>
            <a:r>
              <a:rPr lang="en-US" dirty="0" smtClean="0"/>
              <a:t>Pharynx- passageway from </a:t>
            </a:r>
            <a:r>
              <a:rPr lang="en-US" dirty="0" smtClean="0"/>
              <a:t>mouth for </a:t>
            </a:r>
            <a:r>
              <a:rPr lang="en-US" dirty="0" smtClean="0"/>
              <a:t>food, liquid and air</a:t>
            </a:r>
          </a:p>
          <a:p>
            <a:r>
              <a:rPr lang="en-US" dirty="0" smtClean="0"/>
              <a:t>Esophagus – brings food from </a:t>
            </a:r>
            <a:r>
              <a:rPr lang="en-US" dirty="0" err="1" smtClean="0"/>
              <a:t>pharyx</a:t>
            </a:r>
            <a:r>
              <a:rPr lang="en-US" dirty="0" smtClean="0"/>
              <a:t> to stomach (uses peristalsis)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Stomach </a:t>
            </a:r>
          </a:p>
          <a:p>
            <a:r>
              <a:rPr lang="en-US" dirty="0" smtClean="0"/>
              <a:t> c-shaped on left side of abdominal cavity. </a:t>
            </a:r>
          </a:p>
          <a:p>
            <a:r>
              <a:rPr lang="en-US" dirty="0" smtClean="0"/>
              <a:t>produces acids to breakdown food, mixes and churns</a:t>
            </a:r>
          </a:p>
          <a:p>
            <a:r>
              <a:rPr lang="en-US" dirty="0" smtClean="0"/>
              <a:t>About 10 inches long and when full can hold about 1 gallon of food.</a:t>
            </a:r>
          </a:p>
          <a:p>
            <a:r>
              <a:rPr lang="en-US" dirty="0" smtClean="0"/>
              <a:t>Mucosal lining of stomach makes large amounts of mucus.  In deep pits of the wall are gastric glands that secrete gastric juice.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Gastric Juices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Pepsinogens</a:t>
            </a:r>
            <a:r>
              <a:rPr lang="en-US" dirty="0" smtClean="0"/>
              <a:t>- for digesting protein</a:t>
            </a:r>
          </a:p>
          <a:p>
            <a:r>
              <a:rPr lang="en-US" dirty="0" err="1" smtClean="0"/>
              <a:t>Hydorchloric</a:t>
            </a:r>
            <a:r>
              <a:rPr lang="en-US" dirty="0" smtClean="0"/>
              <a:t> acid, makes a low pH of 2 which activates enzymes for digestion.</a:t>
            </a:r>
          </a:p>
          <a:p>
            <a:r>
              <a:rPr lang="en-US" dirty="0" err="1" smtClean="0"/>
              <a:t>Gastrin</a:t>
            </a:r>
            <a:r>
              <a:rPr lang="en-US" dirty="0" smtClean="0"/>
              <a:t> a hormone for digestive activities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Small Intestine </a:t>
            </a:r>
            <a:r>
              <a:rPr lang="en-US" dirty="0" smtClean="0"/>
              <a:t>– major digestive organ. </a:t>
            </a:r>
          </a:p>
          <a:p>
            <a:r>
              <a:rPr lang="en-US" dirty="0" smtClean="0"/>
              <a:t>A muscular tube of about 6 to 13 ft long</a:t>
            </a:r>
          </a:p>
          <a:p>
            <a:r>
              <a:rPr lang="en-US" dirty="0" smtClean="0"/>
              <a:t>uses enzymes from liver and pancreas to digest food</a:t>
            </a:r>
          </a:p>
          <a:p>
            <a:r>
              <a:rPr lang="en-US" dirty="0" smtClean="0"/>
              <a:t>Can only digest small amount at one time, so a sphincter  between stomach and small intestine acts as a gatekeeper to control amount of food entering.</a:t>
            </a:r>
          </a:p>
          <a:p>
            <a:r>
              <a:rPr lang="en-US" dirty="0" smtClean="0"/>
              <a:t>Nutrients begin to enter blood stream from here.</a:t>
            </a:r>
          </a:p>
          <a:p>
            <a:r>
              <a:rPr lang="en-US" dirty="0" err="1" smtClean="0"/>
              <a:t>Microvilli</a:t>
            </a:r>
            <a:r>
              <a:rPr lang="en-US" dirty="0" smtClean="0"/>
              <a:t> (tiny projections of plasma membrane line the walls and are filled with capillaries to absorb the nutrients.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Large Intestine </a:t>
            </a:r>
            <a:endParaRPr lang="en-US" dirty="0" smtClean="0"/>
          </a:p>
          <a:p>
            <a:r>
              <a:rPr lang="en-US" dirty="0" smtClean="0"/>
              <a:t>Larger in diameter than small intestines but shorter in length.</a:t>
            </a:r>
          </a:p>
          <a:p>
            <a:r>
              <a:rPr lang="en-US" dirty="0" smtClean="0"/>
              <a:t>Extends from small intestines to anus </a:t>
            </a:r>
          </a:p>
          <a:p>
            <a:r>
              <a:rPr lang="en-US" dirty="0" smtClean="0"/>
              <a:t>absorbs water to dry out indigestible food.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microvilla</a:t>
            </a:r>
            <a:r>
              <a:rPr lang="en-US" dirty="0" smtClean="0"/>
              <a:t> and no absorption occurs here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547</TotalTime>
  <Words>1258</Words>
  <Application>Microsoft Office PowerPoint</Application>
  <PresentationFormat>On-screen Show (4:3)</PresentationFormat>
  <Paragraphs>207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Digestive System</vt:lpstr>
      <vt:lpstr>Physiology</vt:lpstr>
      <vt:lpstr>Physiology</vt:lpstr>
      <vt:lpstr>Physiology</vt:lpstr>
      <vt:lpstr>Anatomy: Alimentary Canal or Gastrointestinal Tract (GI)</vt:lpstr>
      <vt:lpstr>Anatomy</vt:lpstr>
      <vt:lpstr>Gastric Juices</vt:lpstr>
      <vt:lpstr>Anatomy</vt:lpstr>
      <vt:lpstr>Slide 9</vt:lpstr>
      <vt:lpstr>Slide 10</vt:lpstr>
      <vt:lpstr>Accessory Organs</vt:lpstr>
      <vt:lpstr>Flow of food</vt:lpstr>
      <vt:lpstr>Nutrition and Metabolism</vt:lpstr>
      <vt:lpstr>Nutrition and Metabolism</vt:lpstr>
      <vt:lpstr>Carbohydrates – sugars and starches</vt:lpstr>
      <vt:lpstr>Carbohydrates</vt:lpstr>
      <vt:lpstr>Lipids - fats</vt:lpstr>
      <vt:lpstr>Lipids - fats</vt:lpstr>
      <vt:lpstr>Proteins</vt:lpstr>
      <vt:lpstr>Vitamins</vt:lpstr>
      <vt:lpstr>Vitamins</vt:lpstr>
      <vt:lpstr>Minerals</vt:lpstr>
      <vt:lpstr>Metabolism</vt:lpstr>
      <vt:lpstr>BMR – basal metabolic rate</vt:lpstr>
      <vt:lpstr>Total Metabolic Rate</vt:lpstr>
      <vt:lpstr>Determining your BMR/TMR</vt:lpstr>
      <vt:lpstr>Determining your BMR/TMR</vt:lpstr>
    </vt:vector>
  </TitlesOfParts>
  <Company>Science Dweebs of America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Digestive System</dc:title>
  <dc:creator>Dorkus Maximus</dc:creator>
  <cp:lastModifiedBy>kendra</cp:lastModifiedBy>
  <cp:revision>42</cp:revision>
  <dcterms:created xsi:type="dcterms:W3CDTF">2008-05-14T22:50:55Z</dcterms:created>
  <dcterms:modified xsi:type="dcterms:W3CDTF">2010-08-16T04:33:38Z</dcterms:modified>
</cp:coreProperties>
</file>