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FD23156-1086-477C-88C1-67EC73D984C3}" type="datetimeFigureOut">
              <a:rPr lang="en-US"/>
              <a:pPr>
                <a:defRPr/>
              </a:pPr>
              <a:t>2/5/2012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6966824-6A94-4C98-9CF5-1DFFB04CE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E5DF94-95CB-4744-AEB5-82C19ACA4C0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44C83A-64C7-4A72-A7B9-3A8E8564B78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731195-9C19-4D7F-A101-A96B9432D8C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31343D-91FB-4398-94E8-2C9B5460E15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D3617D-85BE-4B61-BC7F-33F699390AE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46FCE5-26FC-4BC4-B25A-7BA43F58F7B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2E96E5-990C-4AD9-A363-3FDF6086947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469105-9A73-4F4B-A2DA-BAEF3119AD2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4899C3-6628-4D57-8F4C-F8F5AEC0834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0E5D03-7C8E-4414-A72E-2FDABF9DCC8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91AD73-EC83-4A80-9BCD-24F63455327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2971BD-CFAD-4D3D-A352-9F36D5BB686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D5700-AB59-4C70-AA50-9FB0653EC583}" type="datetimeFigureOut">
              <a:rPr lang="en-US"/>
              <a:pPr>
                <a:defRPr/>
              </a:pPr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3851E-CBD0-4BED-9832-D115C77E7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BE23E-FA91-4062-858B-8F891BA5D2C0}" type="datetimeFigureOut">
              <a:rPr lang="en-US"/>
              <a:pPr>
                <a:defRPr/>
              </a:pPr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9191B-3D56-443E-8E4A-512FB0DAB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AEE0-8E99-44FA-97AA-3D5CA9FE460C}" type="datetimeFigureOut">
              <a:rPr lang="en-US"/>
              <a:pPr>
                <a:defRPr/>
              </a:pPr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E2234-F97C-423B-A6F6-6CFC042F9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5025" y="1598613"/>
            <a:ext cx="4037013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5025" y="3922713"/>
            <a:ext cx="4037013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7625F-3121-4BE0-BADE-6348F2BD5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AE2AD-A1AC-40D2-8592-E345D73B0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CFE11-21F3-40FD-BC2B-915B441C8C31}" type="datetimeFigureOut">
              <a:rPr lang="en-US"/>
              <a:pPr>
                <a:defRPr/>
              </a:pPr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E375-CDB0-41F7-AE68-929A3B521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AD230-C0E5-4A66-B8C2-BB82362BCCF0}" type="datetimeFigureOut">
              <a:rPr lang="en-US"/>
              <a:pPr>
                <a:defRPr/>
              </a:pPr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C89F4-F17F-41A6-B47B-581136BBD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C847D-3C32-488C-81DE-5248C7DE3C76}" type="datetimeFigureOut">
              <a:rPr lang="en-US"/>
              <a:pPr>
                <a:defRPr/>
              </a:pPr>
              <a:t>2/5/2012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D09F8-54E1-45FF-83EF-FFDFEC114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7526C-EEE9-4316-BADC-850D4A4F1920}" type="datetimeFigureOut">
              <a:rPr lang="en-US"/>
              <a:pPr>
                <a:defRPr/>
              </a:pPr>
              <a:t>2/5/2012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817ED-7B03-4800-9A5F-B1BBEBC43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EA9F6-9617-48C1-81C2-7AB605836DBB}" type="datetimeFigureOut">
              <a:rPr lang="en-US"/>
              <a:pPr>
                <a:defRPr/>
              </a:pPr>
              <a:t>2/5/2012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BD1D3-EB1F-4A58-9168-570862B00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7297D-6242-4CC3-832F-09C886DDB540}" type="datetimeFigureOut">
              <a:rPr lang="en-US"/>
              <a:pPr>
                <a:defRPr/>
              </a:pPr>
              <a:t>2/5/2012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D8D64-5175-4B3B-9843-E7E50ABFF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4638C-E881-41F7-B18F-FE57A9B2FBCF}" type="datetimeFigureOut">
              <a:rPr lang="en-US"/>
              <a:pPr>
                <a:defRPr/>
              </a:pPr>
              <a:t>2/5/2012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68D6D-D4C4-470C-A31F-3318F485A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885D2-D2BD-40DA-A02B-0827F2ED54FE}" type="datetimeFigureOut">
              <a:rPr lang="en-US"/>
              <a:pPr>
                <a:defRPr/>
              </a:pPr>
              <a:t>2/5/2012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544C-B031-4B23-AE0E-04D98EB20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45FA8B-15A8-4ED2-9438-EE7F04C9BC3E}" type="datetimeFigureOut">
              <a:rPr lang="en-US"/>
              <a:pPr>
                <a:defRPr/>
              </a:pPr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914C87-DEEE-403C-8DBD-164798AD0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62" r:id="rId12"/>
    <p:sldLayoutId id="214748366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Bravo! For the Bodacious Brain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III.  Brain Stem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smtClean="0"/>
              <a:t>A.  Midbrain</a:t>
            </a:r>
          </a:p>
          <a:p>
            <a:pPr lvl="1"/>
            <a:r>
              <a:rPr lang="en-US" sz="2400" smtClean="0"/>
              <a:t>Corpora Quadrigemina</a:t>
            </a:r>
          </a:p>
          <a:p>
            <a:pPr lvl="2"/>
            <a:r>
              <a:rPr lang="en-US" sz="2000" smtClean="0"/>
              <a:t>Reflex center for vision and hearing</a:t>
            </a:r>
          </a:p>
          <a:p>
            <a:r>
              <a:rPr lang="en-US" sz="2800" smtClean="0"/>
              <a:t>B.  Pons</a:t>
            </a:r>
          </a:p>
          <a:p>
            <a:pPr lvl="1"/>
            <a:r>
              <a:rPr lang="en-US" sz="2400" smtClean="0"/>
              <a:t>Regulates depth and rate of breathing</a:t>
            </a:r>
          </a:p>
          <a:p>
            <a:pPr lvl="1"/>
            <a:endParaRPr lang="en-US" sz="2400" smtClean="0"/>
          </a:p>
        </p:txBody>
      </p:sp>
      <p:pic>
        <p:nvPicPr>
          <p:cNvPr id="3481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/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III.  Brain Stem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smtClean="0"/>
              <a:t>C.  Medulla Oblongata</a:t>
            </a:r>
          </a:p>
          <a:p>
            <a:pPr lvl="1"/>
            <a:r>
              <a:rPr lang="en-US" sz="2400" smtClean="0"/>
              <a:t>Merges into the spinal cord</a:t>
            </a:r>
          </a:p>
          <a:p>
            <a:pPr lvl="1"/>
            <a:r>
              <a:rPr lang="en-US" sz="2400" smtClean="0"/>
              <a:t>Controls heart rate, blood pressure, breathing, vomiting</a:t>
            </a:r>
          </a:p>
          <a:p>
            <a:pPr lvl="1"/>
            <a:r>
              <a:rPr lang="en-US" sz="2400" smtClean="0"/>
              <a:t>All nerve fibers connecting brain and spinal cord go through it</a:t>
            </a:r>
          </a:p>
        </p:txBody>
      </p:sp>
      <p:pic>
        <p:nvPicPr>
          <p:cNvPr id="36867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495800" y="1600200"/>
            <a:ext cx="4037013" cy="4437063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IV.  Cerebellum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smtClean="0"/>
              <a:t>Looks like cauliflower</a:t>
            </a:r>
          </a:p>
          <a:p>
            <a:r>
              <a:rPr lang="en-US" sz="2800" smtClean="0"/>
              <a:t>Precise timing for skeletal muscle activity</a:t>
            </a:r>
          </a:p>
          <a:p>
            <a:r>
              <a:rPr lang="en-US" sz="2800" smtClean="0"/>
              <a:t>Controls balance and equilibrium</a:t>
            </a:r>
          </a:p>
        </p:txBody>
      </p:sp>
      <p:pic>
        <p:nvPicPr>
          <p:cNvPr id="38915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419600" y="2590800"/>
            <a:ext cx="4724400" cy="4067175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What’s 3 lbs, pinkish-gray all over, wrinkled like a walnut, and has the texture of oatmeal?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I.  Cerebral Hemispheres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Paired (left and right)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A.  Anatomy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Gyri and sulci:  elevated ridges and shallow grooves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Fissures:  deep grooves, separate large regions of the brain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Lobes:  sections named after the bones near them</a:t>
            </a:r>
          </a:p>
        </p:txBody>
      </p:sp>
      <p:pic>
        <p:nvPicPr>
          <p:cNvPr id="20483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53000" y="1598613"/>
            <a:ext cx="3271838" cy="2171700"/>
          </a:xfrm>
        </p:spPr>
      </p:pic>
      <p:pic>
        <p:nvPicPr>
          <p:cNvPr id="40967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357813" y="3922713"/>
            <a:ext cx="2566987" cy="2630487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A.  Anatomy (cont)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smtClean="0"/>
              <a:t>*CORPUS CALLOSUM</a:t>
            </a:r>
          </a:p>
          <a:p>
            <a:pPr lvl="1"/>
            <a:r>
              <a:rPr lang="en-US" sz="3200" smtClean="0"/>
              <a:t>Very large nerve tract, connects the two hemispheres, allows the two hemispheres to communicate</a:t>
            </a:r>
          </a:p>
        </p:txBody>
      </p:sp>
      <p:pic>
        <p:nvPicPr>
          <p:cNvPr id="22531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057400"/>
            <a:ext cx="4037013" cy="4022725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B.  Functions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Interprets sensory information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Initiates voluntary muscle movements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Stores information (memory)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Uses memory for reasoning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Emotion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consciousness</a:t>
            </a:r>
          </a:p>
        </p:txBody>
      </p:sp>
      <p:pic>
        <p:nvPicPr>
          <p:cNvPr id="2457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114800" y="1598613"/>
            <a:ext cx="5029200" cy="4497387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II.  Diencephalon (interbrain)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smtClean="0"/>
              <a:t>Located between cerebral hemispheres and above the midbrain</a:t>
            </a:r>
          </a:p>
          <a:p>
            <a:r>
              <a:rPr lang="en-US" sz="2800" smtClean="0"/>
              <a:t>A.  </a:t>
            </a:r>
            <a:r>
              <a:rPr lang="en-US" sz="2800" u="sng" smtClean="0"/>
              <a:t>Thalamus</a:t>
            </a:r>
            <a:r>
              <a:rPr lang="en-US" sz="2800" smtClean="0"/>
              <a:t>:  crude recognition of pleasant and unpleasant</a:t>
            </a:r>
          </a:p>
        </p:txBody>
      </p:sp>
      <p:pic>
        <p:nvPicPr>
          <p:cNvPr id="26627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5025" y="2068513"/>
            <a:ext cx="4037013" cy="3557587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B.  Hypothalamus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smtClean="0"/>
              <a:t>“under the thalamus”</a:t>
            </a:r>
          </a:p>
          <a:p>
            <a:r>
              <a:rPr lang="en-US" sz="2800" smtClean="0"/>
              <a:t>Regulates body temperature, water balance, metabolism, center for emotion (limbic system)</a:t>
            </a:r>
          </a:p>
          <a:p>
            <a:r>
              <a:rPr lang="en-US" sz="2800" smtClean="0"/>
              <a:t>Thirst, appetite, sex, pain, pleasure</a:t>
            </a:r>
          </a:p>
        </p:txBody>
      </p:sp>
      <p:pic>
        <p:nvPicPr>
          <p:cNvPr id="28675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6763" y="1752600"/>
            <a:ext cx="4567237" cy="429895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B.  Hypothalamus (cont)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smtClean="0"/>
              <a:t>Pituitary:</a:t>
            </a:r>
          </a:p>
          <a:p>
            <a:pPr lvl="1"/>
            <a:r>
              <a:rPr lang="en-US" sz="2400" smtClean="0"/>
              <a:t>Secretes lots of hormones “master gland”</a:t>
            </a:r>
          </a:p>
          <a:p>
            <a:r>
              <a:rPr lang="en-US" sz="2800" smtClean="0"/>
              <a:t>Mammilary bodies:</a:t>
            </a:r>
          </a:p>
          <a:p>
            <a:pPr lvl="1"/>
            <a:r>
              <a:rPr lang="en-US" sz="2400" smtClean="0"/>
              <a:t>Reflex center for smell (olfaction)</a:t>
            </a:r>
          </a:p>
          <a:p>
            <a:pPr lvl="1"/>
            <a:endParaRPr lang="en-US" sz="2400" smtClean="0"/>
          </a:p>
          <a:p>
            <a:pPr lvl="1"/>
            <a:endParaRPr lang="en-US" sz="2400" smtClean="0"/>
          </a:p>
        </p:txBody>
      </p:sp>
      <p:pic>
        <p:nvPicPr>
          <p:cNvPr id="30723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05400" y="1219200"/>
            <a:ext cx="2590800" cy="2057400"/>
          </a:xfrm>
        </p:spPr>
      </p:pic>
      <p:pic>
        <p:nvPicPr>
          <p:cNvPr id="30724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4724400" y="3505200"/>
            <a:ext cx="3124200" cy="31242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C.  Epithalamus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smtClean="0"/>
              <a:t>Pineal Body</a:t>
            </a:r>
          </a:p>
          <a:p>
            <a:pPr lvl="1"/>
            <a:r>
              <a:rPr lang="en-US" sz="2400" smtClean="0"/>
              <a:t>Regulates day and night cycles</a:t>
            </a:r>
          </a:p>
          <a:p>
            <a:r>
              <a:rPr lang="en-US" sz="2800" smtClean="0"/>
              <a:t>Choroid plexis:</a:t>
            </a:r>
          </a:p>
          <a:p>
            <a:pPr lvl="1"/>
            <a:r>
              <a:rPr lang="en-US" sz="2400" smtClean="0"/>
              <a:t>Knots of capillaries that make cerebrospinal fluid</a:t>
            </a:r>
          </a:p>
          <a:p>
            <a:pPr lvl="1"/>
            <a:endParaRPr lang="en-US" sz="2400" smtClean="0"/>
          </a:p>
          <a:p>
            <a:pPr lvl="1">
              <a:buFont typeface="Wingdings" pitchFamily="2" charset="2"/>
              <a:buNone/>
            </a:pPr>
            <a:endParaRPr lang="en-US" sz="2400" smtClean="0"/>
          </a:p>
          <a:p>
            <a:pPr lvl="1">
              <a:buFont typeface="Wingdings" pitchFamily="2" charset="2"/>
              <a:buNone/>
            </a:pPr>
            <a:endParaRPr lang="en-US" sz="2400" smtClean="0"/>
          </a:p>
        </p:txBody>
      </p:sp>
      <p:pic>
        <p:nvPicPr>
          <p:cNvPr id="32771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410200" y="1371600"/>
            <a:ext cx="1981200" cy="2438400"/>
          </a:xfrm>
        </p:spPr>
      </p:pic>
      <p:pic>
        <p:nvPicPr>
          <p:cNvPr id="47111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676400" y="4876800"/>
            <a:ext cx="1905000" cy="1676400"/>
          </a:xfrm>
        </p:spPr>
      </p:pic>
      <p:pic>
        <p:nvPicPr>
          <p:cNvPr id="4711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4114800"/>
            <a:ext cx="3124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bldLvl="3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244</Words>
  <Application>Microsoft Office PowerPoint</Application>
  <PresentationFormat>On-screen Show (4:3)</PresentationFormat>
  <Paragraphs>63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Arial</vt:lpstr>
      <vt:lpstr>Wingdings</vt:lpstr>
      <vt:lpstr>Office Theme</vt:lpstr>
      <vt:lpstr>Office Theme</vt:lpstr>
      <vt:lpstr>Office Theme</vt:lpstr>
      <vt:lpstr>Bravo! For the Bodacious Brain</vt:lpstr>
      <vt:lpstr>What’s 3 lbs, pinkish-gray all over, wrinkled like a walnut, and has the texture of oatmeal?</vt:lpstr>
      <vt:lpstr>I.  Cerebral Hemispheres</vt:lpstr>
      <vt:lpstr>A.  Anatomy (cont)</vt:lpstr>
      <vt:lpstr>B.  Functions</vt:lpstr>
      <vt:lpstr>II.  Diencephalon (interbrain)</vt:lpstr>
      <vt:lpstr>B.  Hypothalamus</vt:lpstr>
      <vt:lpstr>B.  Hypothalamus (cont)</vt:lpstr>
      <vt:lpstr>C.  Epithalamus</vt:lpstr>
      <vt:lpstr>III.  Brain Stem</vt:lpstr>
      <vt:lpstr>III.  Brain Stem</vt:lpstr>
      <vt:lpstr>IV.  Cerebellum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Bravo! For the Bodacious Brain</dc:title>
  <dc:creator>kendra</dc:creator>
  <cp:lastModifiedBy>Kendra</cp:lastModifiedBy>
  <cp:revision>2</cp:revision>
  <dcterms:created xsi:type="dcterms:W3CDTF">2010-11-07T02:16:18Z</dcterms:created>
  <dcterms:modified xsi:type="dcterms:W3CDTF">2012-02-06T07:28:57Z</dcterms:modified>
</cp:coreProperties>
</file>